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9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70" r:id="rId11"/>
    <p:sldId id="272" r:id="rId12"/>
    <p:sldId id="271" r:id="rId13"/>
    <p:sldId id="26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5d0d8ddc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5d0d8ddc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5d0d8dd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5d0d8dd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5d0d8ddc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5d0d8ddc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5d0d8ddc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5d0d8ddc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5d0d8ddc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5d0d8ddc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5d0d8ddc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5d0d8ddc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d0d8ddc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5d0d8ddc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5d0d8ddc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5d0d8ddc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d0d8ddc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5d0d8ddc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176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35268" y="1755053"/>
            <a:ext cx="8520600" cy="16333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dirty="0"/>
              <a:t>		</a:t>
            </a:r>
            <a:r>
              <a:rPr lang="bg" dirty="0" smtClean="0">
                <a:solidFill>
                  <a:schemeClr val="bg1"/>
                </a:solidFill>
              </a:rPr>
              <a:t>     </a:t>
            </a:r>
            <a:r>
              <a:rPr lang="bg-BG" sz="4800" dirty="0" smtClean="0">
                <a:solidFill>
                  <a:schemeClr val="bg1"/>
                </a:solidFill>
              </a:rPr>
              <a:t>Проект по </a:t>
            </a:r>
            <a:br>
              <a:rPr lang="bg-BG" sz="4800" dirty="0" smtClean="0">
                <a:solidFill>
                  <a:schemeClr val="bg1"/>
                </a:solidFill>
              </a:rPr>
            </a:br>
            <a:r>
              <a:rPr lang="bg-BG" sz="4800" dirty="0" smtClean="0">
                <a:solidFill>
                  <a:schemeClr val="bg1"/>
                </a:solidFill>
              </a:rPr>
              <a:t>   компютърни архитектури</a:t>
            </a:r>
            <a:r>
              <a:rPr lang="bg" sz="4800" dirty="0">
                <a:solidFill>
                  <a:schemeClr val="bg1"/>
                </a:solidFill>
              </a:rPr>
              <a:t>	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50130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dirty="0">
                <a:solidFill>
                  <a:schemeClr val="bg1"/>
                </a:solidFill>
              </a:rPr>
              <a:t>На Александър Борисов от 11 г клас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864973" y="1969077"/>
            <a:ext cx="7414053" cy="1205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5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Схема на свързване </a:t>
            </a:r>
            <a:endParaRPr sz="5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33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0"/>
            <a:ext cx="9144000" cy="5136240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solidFill>
                  <a:schemeClr val="bg1"/>
                </a:solidFill>
              </a:rPr>
              <a:t>Начин на свързване, за да може да се качи кодът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054" y="1247636"/>
            <a:ext cx="4885891" cy="36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49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0"/>
            <a:ext cx="9144000" cy="5136240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005968" y="102125"/>
            <a:ext cx="6766431" cy="1165566"/>
          </a:xfrm>
        </p:spPr>
        <p:txBody>
          <a:bodyPr/>
          <a:lstStyle/>
          <a:p>
            <a:r>
              <a:rPr lang="bg-BG" dirty="0" smtClean="0">
                <a:solidFill>
                  <a:schemeClr val="bg1"/>
                </a:solidFill>
              </a:rPr>
              <a:t>Начин на свързване, за да може кодът зареден в </a:t>
            </a:r>
            <a:r>
              <a:rPr lang="en-US" dirty="0" err="1" smtClean="0">
                <a:solidFill>
                  <a:schemeClr val="bg1"/>
                </a:solidFill>
              </a:rPr>
              <a:t>wi-fi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bg-BG" dirty="0" smtClean="0">
                <a:solidFill>
                  <a:schemeClr val="bg1"/>
                </a:solidFill>
              </a:rPr>
              <a:t>модула да се изпълни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5" y="1366186"/>
            <a:ext cx="5555239" cy="33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04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469557" y="2156426"/>
            <a:ext cx="8674443" cy="830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4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Благодаря Ви за </a:t>
            </a:r>
            <a:r>
              <a:rPr lang="bg" sz="4400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вниманието!</a:t>
            </a:r>
            <a:endParaRPr sz="44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0"/>
            <a:ext cx="9144000" cy="5136240"/>
          </a:xfrm>
          <a:prstGeom prst="rect">
            <a:avLst/>
          </a:prstGeom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b="1" dirty="0">
                <a:solidFill>
                  <a:schemeClr val="bg1"/>
                </a:solidFill>
              </a:rPr>
              <a:t>План на презентацията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980008"/>
            <a:ext cx="8520600" cy="3703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28700" lvl="0" indent="-457200">
              <a:buClr>
                <a:srgbClr val="00B050"/>
              </a:buClr>
              <a:buFont typeface="+mj-lt"/>
              <a:buAutoNum type="arabicPeriod"/>
            </a:pPr>
            <a:r>
              <a:rPr lang="bg-BG" sz="2000" dirty="0">
                <a:solidFill>
                  <a:schemeClr val="bg1"/>
                </a:solidFill>
              </a:rPr>
              <a:t>Моят проект 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1028700" lvl="0" indent="-457200">
              <a:buClr>
                <a:srgbClr val="00B050"/>
              </a:buClr>
              <a:buFont typeface="+mj-lt"/>
              <a:buAutoNum type="arabicPeriod"/>
            </a:pPr>
            <a:r>
              <a:rPr lang="bg-BG" sz="2000" dirty="0" smtClean="0">
                <a:solidFill>
                  <a:schemeClr val="bg1"/>
                </a:solidFill>
              </a:rPr>
              <a:t>Приложение </a:t>
            </a:r>
            <a:r>
              <a:rPr lang="bg-BG" sz="2000" dirty="0">
                <a:solidFill>
                  <a:schemeClr val="bg1"/>
                </a:solidFill>
              </a:rPr>
              <a:t>на моят проект</a:t>
            </a:r>
          </a:p>
          <a:p>
            <a:pPr marL="1028700" lvl="0" indent="-457200">
              <a:buClr>
                <a:srgbClr val="00B050"/>
              </a:buClr>
              <a:buFont typeface="+mj-lt"/>
              <a:buAutoNum type="arabicPeriod"/>
            </a:pPr>
            <a:r>
              <a:rPr lang="bg-BG" sz="2000" dirty="0" smtClean="0">
                <a:solidFill>
                  <a:schemeClr val="bg1"/>
                </a:solidFill>
              </a:rPr>
              <a:t>Главно части </a:t>
            </a:r>
            <a:r>
              <a:rPr lang="bg-BG" sz="2000" dirty="0">
                <a:solidFill>
                  <a:schemeClr val="bg1"/>
                </a:solidFill>
              </a:rPr>
              <a:t>които </a:t>
            </a:r>
            <a:r>
              <a:rPr lang="bg-BG" sz="2000" dirty="0" smtClean="0">
                <a:solidFill>
                  <a:schemeClr val="bg1"/>
                </a:solidFill>
              </a:rPr>
              <a:t> </a:t>
            </a:r>
            <a:r>
              <a:rPr lang="bg-BG" sz="2000" dirty="0" smtClean="0">
                <a:solidFill>
                  <a:schemeClr val="bg1"/>
                </a:solidFill>
              </a:rPr>
              <a:t>изпол</a:t>
            </a:r>
            <a:r>
              <a:rPr lang="bg-BG" sz="2000" dirty="0">
                <a:solidFill>
                  <a:schemeClr val="bg1"/>
                </a:solidFill>
              </a:rPr>
              <a:t>з</a:t>
            </a:r>
            <a:r>
              <a:rPr lang="bg-BG" sz="2000" dirty="0" smtClean="0">
                <a:solidFill>
                  <a:schemeClr val="bg1"/>
                </a:solidFill>
              </a:rPr>
              <a:t>вам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bg-BG" sz="2000" dirty="0" smtClean="0">
                <a:solidFill>
                  <a:schemeClr val="bg1"/>
                </a:solidFill>
              </a:rPr>
              <a:t> за играчката:</a:t>
            </a:r>
            <a:endParaRPr lang="bg-BG" sz="2000" dirty="0">
              <a:solidFill>
                <a:schemeClr val="bg1"/>
              </a:solidFill>
            </a:endParaRPr>
          </a:p>
          <a:p>
            <a:pPr marL="1511300" lvl="1" indent="-457200">
              <a:spcBef>
                <a:spcPts val="0"/>
              </a:spcBef>
              <a:buClr>
                <a:srgbClr val="00B050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Arduino </a:t>
            </a:r>
            <a:r>
              <a:rPr lang="en-US" sz="2000" dirty="0" smtClean="0">
                <a:solidFill>
                  <a:schemeClr val="bg1"/>
                </a:solidFill>
              </a:rPr>
              <a:t>Uno</a:t>
            </a:r>
            <a:endParaRPr lang="en-US" sz="2000" dirty="0">
              <a:solidFill>
                <a:schemeClr val="bg1"/>
              </a:solidFill>
            </a:endParaRPr>
          </a:p>
          <a:p>
            <a:pPr marL="1511300" lvl="1" indent="-457200">
              <a:spcBef>
                <a:spcPts val="0"/>
              </a:spcBef>
              <a:buClr>
                <a:srgbClr val="00B050"/>
              </a:buClr>
              <a:buFont typeface="+mj-lt"/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ESP8266 (</a:t>
            </a:r>
            <a:r>
              <a:rPr lang="en-US" sz="2000" dirty="0" err="1" smtClean="0">
                <a:solidFill>
                  <a:schemeClr val="bg1"/>
                </a:solidFill>
              </a:rPr>
              <a:t>Wi-fi</a:t>
            </a:r>
            <a:r>
              <a:rPr lang="en-US" sz="2000" dirty="0" smtClean="0">
                <a:solidFill>
                  <a:schemeClr val="bg1"/>
                </a:solidFill>
              </a:rPr>
              <a:t> module)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1511300" lvl="1" indent="-457200">
              <a:spcBef>
                <a:spcPts val="0"/>
              </a:spcBef>
              <a:buClr>
                <a:srgbClr val="00B050"/>
              </a:buClr>
              <a:buFont typeface="+mj-lt"/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Motor </a:t>
            </a:r>
            <a:r>
              <a:rPr lang="en-US" sz="2000" dirty="0" smtClean="0">
                <a:solidFill>
                  <a:schemeClr val="bg1"/>
                </a:solidFill>
              </a:rPr>
              <a:t>controller L9110 </a:t>
            </a:r>
            <a:r>
              <a:rPr lang="en-US" sz="2000" dirty="0" smtClean="0">
                <a:solidFill>
                  <a:schemeClr val="bg1"/>
                </a:solidFill>
              </a:rPr>
              <a:t>H-Bridge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1511300" lvl="1" indent="-457200">
              <a:spcBef>
                <a:spcPts val="0"/>
              </a:spcBef>
              <a:buClr>
                <a:srgbClr val="00B050"/>
              </a:buClr>
              <a:buFont typeface="+mj-lt"/>
              <a:buAutoNum type="arabicPeriod"/>
            </a:pPr>
            <a:r>
              <a:rPr lang="bg-BG" sz="2000" dirty="0" smtClean="0">
                <a:solidFill>
                  <a:schemeClr val="bg1"/>
                </a:solidFill>
              </a:rPr>
              <a:t>Акумулатор на </a:t>
            </a:r>
            <a:r>
              <a:rPr lang="en-US" sz="2000" dirty="0" smtClean="0">
                <a:solidFill>
                  <a:schemeClr val="bg1"/>
                </a:solidFill>
              </a:rPr>
              <a:t>12 V  7,5 Ah</a:t>
            </a:r>
            <a:endParaRPr lang="en-US" sz="2000" dirty="0">
              <a:solidFill>
                <a:schemeClr val="bg1"/>
              </a:solidFill>
            </a:endParaRPr>
          </a:p>
          <a:p>
            <a:pPr marL="1028700" lvl="0" indent="-457200">
              <a:buClr>
                <a:srgbClr val="00B050"/>
              </a:buClr>
              <a:buFont typeface="+mj-lt"/>
              <a:buAutoNum type="arabicPeriod"/>
            </a:pPr>
            <a:r>
              <a:rPr lang="bg-BG" sz="2000" dirty="0">
                <a:solidFill>
                  <a:schemeClr val="bg1"/>
                </a:solidFill>
              </a:rPr>
              <a:t>Начин на свързване ( </a:t>
            </a:r>
            <a:r>
              <a:rPr lang="bg-BG" sz="2000" dirty="0" smtClean="0">
                <a:solidFill>
                  <a:schemeClr val="bg1"/>
                </a:solidFill>
              </a:rPr>
              <a:t>схема</a:t>
            </a:r>
            <a:r>
              <a:rPr lang="bg-BG" sz="2000" dirty="0">
                <a:solidFill>
                  <a:schemeClr val="bg1"/>
                </a:solidFill>
              </a:rPr>
              <a:t>)</a:t>
            </a:r>
          </a:p>
          <a:p>
            <a:pPr marL="1028700" lvl="0" indent="-457200">
              <a:buClr>
                <a:srgbClr val="00B050"/>
              </a:buClr>
              <a:buFont typeface="+mj-lt"/>
              <a:buAutoNum type="arabicPeriod"/>
            </a:pPr>
            <a:r>
              <a:rPr lang="bg-BG" sz="2000" dirty="0" smtClean="0">
                <a:solidFill>
                  <a:schemeClr val="bg1"/>
                </a:solidFill>
              </a:rPr>
              <a:t>Благодаря </a:t>
            </a:r>
            <a:r>
              <a:rPr lang="bg-BG" sz="2000" dirty="0">
                <a:solidFill>
                  <a:schemeClr val="bg1"/>
                </a:solidFill>
              </a:rPr>
              <a:t>Ви за вниманието</a:t>
            </a:r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0"/>
            <a:ext cx="9144000" cy="5136240"/>
          </a:xfrm>
          <a:prstGeom prst="rect">
            <a:avLst/>
          </a:prstGeom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215979" y="701889"/>
            <a:ext cx="27120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dirty="0"/>
              <a:t>  </a:t>
            </a:r>
            <a:r>
              <a:rPr lang="bg" b="1" dirty="0">
                <a:solidFill>
                  <a:schemeClr val="bg1"/>
                </a:solidFill>
              </a:rPr>
              <a:t>Моят проект 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81" y="1458848"/>
            <a:ext cx="3875836" cy="293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039" y="1458848"/>
            <a:ext cx="3908239" cy="2937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0"/>
            <a:ext cx="9144000" cy="5136240"/>
          </a:xfrm>
          <a:prstGeom prst="rect">
            <a:avLst/>
          </a:prstGeom>
        </p:spPr>
      </p:pic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958672" y="576852"/>
            <a:ext cx="51850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b="1" dirty="0">
                <a:solidFill>
                  <a:schemeClr val="bg1"/>
                </a:solidFill>
              </a:rPr>
              <a:t>Приложение на моят проект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00" y="1370300"/>
            <a:ext cx="4137100" cy="30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3899" y="1470551"/>
            <a:ext cx="3818399" cy="30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596211" y="2071001"/>
            <a:ext cx="7951574" cy="1617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Основните части,</a:t>
            </a:r>
            <a:r>
              <a:rPr lang="bg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bg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които </a:t>
            </a:r>
            <a:r>
              <a:rPr lang="bg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използвам за играчката</a:t>
            </a:r>
            <a:endParaRPr sz="48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0"/>
            <a:ext cx="9144000" cy="5136240"/>
          </a:xfrm>
          <a:prstGeom prst="rect">
            <a:avLst/>
          </a:prstGeom>
        </p:spPr>
      </p:pic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68000" y="398087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b="1" dirty="0">
                <a:solidFill>
                  <a:schemeClr val="bg1"/>
                </a:solidFill>
              </a:rPr>
              <a:t>Arduino UNO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4270692" cy="3179400"/>
          </a:xfrm>
        </p:spPr>
        <p:txBody>
          <a:bodyPr/>
          <a:lstStyle/>
          <a:p>
            <a:pPr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</a:rPr>
              <a:t>  </a:t>
            </a:r>
            <a:r>
              <a:rPr lang="bg-BG" sz="2000" dirty="0">
                <a:solidFill>
                  <a:schemeClr val="bg1"/>
                </a:solidFill>
              </a:rPr>
              <a:t>Това е </a:t>
            </a:r>
            <a:r>
              <a:rPr lang="bg-BG" sz="2000" dirty="0" err="1" smtClean="0">
                <a:solidFill>
                  <a:schemeClr val="bg1"/>
                </a:solidFill>
              </a:rPr>
              <a:t>микроконтролера</a:t>
            </a:r>
            <a:r>
              <a:rPr lang="bg-BG" sz="2000" dirty="0" smtClean="0">
                <a:solidFill>
                  <a:schemeClr val="bg1"/>
                </a:solidFill>
              </a:rPr>
              <a:t>, който използвам за проекта. Той служи за програматор и чрез него ще направим връзката между </a:t>
            </a:r>
            <a:r>
              <a:rPr lang="en-US" sz="2000" dirty="0" err="1" smtClean="0">
                <a:solidFill>
                  <a:schemeClr val="bg1"/>
                </a:solidFill>
              </a:rPr>
              <a:t>wi-fi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bg-BG" sz="2000" dirty="0" smtClean="0">
                <a:solidFill>
                  <a:schemeClr val="bg1"/>
                </a:solidFill>
              </a:rPr>
              <a:t>модула (</a:t>
            </a:r>
            <a:r>
              <a:rPr lang="en-US" sz="2000" dirty="0" smtClean="0">
                <a:solidFill>
                  <a:schemeClr val="bg1"/>
                </a:solidFill>
              </a:rPr>
              <a:t>ESP8266</a:t>
            </a:r>
            <a:r>
              <a:rPr lang="bg-BG" sz="2000" dirty="0" smtClean="0">
                <a:solidFill>
                  <a:schemeClr val="bg1"/>
                </a:solidFill>
              </a:rPr>
              <a:t>) и мотор контролера</a:t>
            </a:r>
            <a:r>
              <a:rPr lang="en-US" sz="2000" dirty="0" smtClean="0">
                <a:solidFill>
                  <a:schemeClr val="bg1"/>
                </a:solidFill>
              </a:rPr>
              <a:t> ( L9110) .</a:t>
            </a:r>
            <a:endParaRPr lang="en-US" sz="2000" dirty="0"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990" y="1548244"/>
            <a:ext cx="3404590" cy="2658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9"/>
            <a:ext cx="9144000" cy="5136240"/>
          </a:xfrm>
          <a:prstGeom prst="rect">
            <a:avLst/>
          </a:prstGeom>
        </p:spPr>
      </p:pic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2683433" y="440881"/>
            <a:ext cx="3647224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ESP8266 – </a:t>
            </a:r>
            <a:r>
              <a:rPr lang="en-US" dirty="0" err="1" smtClean="0">
                <a:solidFill>
                  <a:schemeClr val="bg1"/>
                </a:solidFill>
              </a:rPr>
              <a:t>Wi-fi</a:t>
            </a:r>
            <a:r>
              <a:rPr lang="en-US" dirty="0" smtClean="0">
                <a:solidFill>
                  <a:schemeClr val="bg1"/>
                </a:solidFill>
              </a:rPr>
              <a:t> module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Текстов контейнер 5"/>
          <p:cNvSpPr>
            <a:spLocks noGrp="1"/>
          </p:cNvSpPr>
          <p:nvPr>
            <p:ph type="body" idx="1"/>
          </p:nvPr>
        </p:nvSpPr>
        <p:spPr>
          <a:xfrm>
            <a:off x="311699" y="1633832"/>
            <a:ext cx="4156391" cy="2935167"/>
          </a:xfrm>
        </p:spPr>
        <p:txBody>
          <a:bodyPr/>
          <a:lstStyle/>
          <a:p>
            <a:pPr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2000" dirty="0" err="1" smtClean="0">
                <a:solidFill>
                  <a:schemeClr val="bg1"/>
                </a:solidFill>
              </a:rPr>
              <a:t>Wi-fi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bg-BG" sz="2000" dirty="0" smtClean="0">
                <a:solidFill>
                  <a:schemeClr val="bg1"/>
                </a:solidFill>
              </a:rPr>
              <a:t>прави възможно управлението на играчката от телефон и от разстояние.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bg-BG" sz="2000" dirty="0" smtClean="0">
                <a:solidFill>
                  <a:schemeClr val="bg1"/>
                </a:solidFill>
              </a:rPr>
              <a:t>Служи за „посредник“ между телефона и </a:t>
            </a:r>
            <a:r>
              <a:rPr lang="bg-BG" sz="2000" dirty="0" err="1" smtClean="0">
                <a:solidFill>
                  <a:schemeClr val="bg1"/>
                </a:solidFill>
              </a:rPr>
              <a:t>ардуиното</a:t>
            </a:r>
            <a:r>
              <a:rPr lang="bg-BG" sz="2000" dirty="0" smtClean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930" y="1638541"/>
            <a:ext cx="2909455" cy="2909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0"/>
            <a:ext cx="9144000" cy="5136240"/>
          </a:xfrm>
          <a:prstGeom prst="rect">
            <a:avLst/>
          </a:prstGeom>
        </p:spPr>
      </p:pic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2800336" y="480573"/>
            <a:ext cx="3543327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b="1" dirty="0">
                <a:solidFill>
                  <a:schemeClr val="bg1"/>
                </a:solidFill>
              </a:rPr>
              <a:t>L9110 motor </a:t>
            </a:r>
            <a:r>
              <a:rPr lang="en-US" b="1" dirty="0" smtClean="0">
                <a:solidFill>
                  <a:schemeClr val="bg1"/>
                </a:solidFill>
              </a:rPr>
              <a:t>controller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idx="1"/>
          </p:nvPr>
        </p:nvSpPr>
        <p:spPr>
          <a:xfrm>
            <a:off x="311698" y="1644666"/>
            <a:ext cx="3844665" cy="2924334"/>
          </a:xfrm>
        </p:spPr>
        <p:txBody>
          <a:bodyPr/>
          <a:lstStyle/>
          <a:p>
            <a:pPr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bg-BG" sz="1800" dirty="0" smtClean="0">
                <a:solidFill>
                  <a:schemeClr val="bg1"/>
                </a:solidFill>
              </a:rPr>
              <a:t>Служи за посредник между </a:t>
            </a:r>
            <a:r>
              <a:rPr lang="bg-BG" sz="1800" dirty="0" err="1" smtClean="0">
                <a:solidFill>
                  <a:schemeClr val="bg1"/>
                </a:solidFill>
              </a:rPr>
              <a:t>ардуиното</a:t>
            </a:r>
            <a:r>
              <a:rPr lang="bg-BG" sz="1800" dirty="0">
                <a:solidFill>
                  <a:schemeClr val="bg1"/>
                </a:solidFill>
              </a:rPr>
              <a:t> </a:t>
            </a:r>
            <a:r>
              <a:rPr lang="bg-BG" sz="1800" dirty="0" smtClean="0">
                <a:solidFill>
                  <a:schemeClr val="bg1"/>
                </a:solidFill>
              </a:rPr>
              <a:t>( което го управлява ) и  ел. двигатели на играчката.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bg-BG" sz="1800" dirty="0" smtClean="0">
                <a:solidFill>
                  <a:schemeClr val="bg1"/>
                </a:solidFill>
              </a:rPr>
              <a:t>Има  за захранване  </a:t>
            </a:r>
            <a:r>
              <a:rPr lang="en-US" sz="1800" dirty="0" smtClean="0">
                <a:solidFill>
                  <a:schemeClr val="bg1"/>
                </a:solidFill>
              </a:rPr>
              <a:t>12 V</a:t>
            </a:r>
            <a:r>
              <a:rPr lang="bg-BG" sz="1800" dirty="0" smtClean="0">
                <a:solidFill>
                  <a:schemeClr val="bg1"/>
                </a:solidFill>
              </a:rPr>
              <a:t>,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bg-BG" sz="1800" dirty="0" smtClean="0">
                <a:solidFill>
                  <a:schemeClr val="bg1"/>
                </a:solidFill>
              </a:rPr>
              <a:t>които се подават от акумулатора.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9502" y="1644666"/>
            <a:ext cx="2717104" cy="2589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5136240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306754" y="633268"/>
            <a:ext cx="4384992" cy="4889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bg-BG" dirty="0" err="1" smtClean="0">
                <a:solidFill>
                  <a:schemeClr val="bg1"/>
                </a:solidFill>
              </a:rPr>
              <a:t>кумулатор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bg-BG" dirty="0" smtClean="0">
                <a:solidFill>
                  <a:schemeClr val="bg1"/>
                </a:solidFill>
              </a:rPr>
              <a:t> на 12 </a:t>
            </a:r>
            <a:r>
              <a:rPr lang="en-US" dirty="0" smtClean="0">
                <a:solidFill>
                  <a:schemeClr val="bg1"/>
                </a:solidFill>
              </a:rPr>
              <a:t>V </a:t>
            </a:r>
            <a:r>
              <a:rPr lang="bg-BG" dirty="0" smtClean="0">
                <a:solidFill>
                  <a:schemeClr val="bg1"/>
                </a:solidFill>
              </a:rPr>
              <a:t>, 7.5 А</a:t>
            </a:r>
            <a:r>
              <a:rPr lang="en-US" dirty="0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idx="1"/>
          </p:nvPr>
        </p:nvSpPr>
        <p:spPr>
          <a:xfrm>
            <a:off x="311699" y="1605398"/>
            <a:ext cx="3719973" cy="2774510"/>
          </a:xfrm>
        </p:spPr>
        <p:txBody>
          <a:bodyPr/>
          <a:lstStyle/>
          <a:p>
            <a:pPr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bg-BG" sz="1800" dirty="0" smtClean="0">
                <a:solidFill>
                  <a:schemeClr val="bg1"/>
                </a:solidFill>
              </a:rPr>
              <a:t>Акумулатора предоставя захранването за </a:t>
            </a:r>
            <a:r>
              <a:rPr lang="bg-BG" sz="1800" dirty="0" err="1" smtClean="0">
                <a:solidFill>
                  <a:schemeClr val="bg1"/>
                </a:solidFill>
              </a:rPr>
              <a:t>ардуиното</a:t>
            </a:r>
            <a:r>
              <a:rPr lang="bg-BG" sz="1800" dirty="0" smtClean="0">
                <a:solidFill>
                  <a:schemeClr val="bg1"/>
                </a:solidFill>
              </a:rPr>
              <a:t> през </a:t>
            </a:r>
            <a:r>
              <a:rPr lang="en-US" sz="1800" dirty="0" smtClean="0">
                <a:solidFill>
                  <a:schemeClr val="bg1"/>
                </a:solidFill>
              </a:rPr>
              <a:t>V IN </a:t>
            </a:r>
            <a:r>
              <a:rPr lang="bg-BG" sz="1800" dirty="0" smtClean="0">
                <a:solidFill>
                  <a:schemeClr val="bg1"/>
                </a:solidFill>
              </a:rPr>
              <a:t>пина и мотор контролера.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bg-BG" sz="1800" dirty="0" err="1" smtClean="0">
                <a:solidFill>
                  <a:schemeClr val="bg1"/>
                </a:solidFill>
              </a:rPr>
              <a:t>Ардуиното</a:t>
            </a:r>
            <a:r>
              <a:rPr lang="bg-BG" sz="1800" dirty="0" smtClean="0">
                <a:solidFill>
                  <a:schemeClr val="bg1"/>
                </a:solidFill>
              </a:rPr>
              <a:t> </a:t>
            </a:r>
            <a:r>
              <a:rPr lang="bg-BG" sz="1800" dirty="0" err="1" smtClean="0">
                <a:solidFill>
                  <a:schemeClr val="bg1"/>
                </a:solidFill>
              </a:rPr>
              <a:t>захравнва</a:t>
            </a:r>
            <a:r>
              <a:rPr lang="bg-BG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wi-fi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bg-BG" sz="1800" dirty="0" smtClean="0">
                <a:solidFill>
                  <a:schemeClr val="bg1"/>
                </a:solidFill>
              </a:rPr>
              <a:t>модула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605398"/>
            <a:ext cx="3915639" cy="277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17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217</Words>
  <Application>Microsoft Office PowerPoint</Application>
  <PresentationFormat>Презентация на цял екран (16:9)</PresentationFormat>
  <Paragraphs>30</Paragraphs>
  <Slides>13</Slides>
  <Notes>10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13</vt:i4>
      </vt:variant>
    </vt:vector>
  </HeadingPairs>
  <TitlesOfParts>
    <vt:vector size="16" baseType="lpstr">
      <vt:lpstr>Arial</vt:lpstr>
      <vt:lpstr>Wingdings</vt:lpstr>
      <vt:lpstr>Simple Light</vt:lpstr>
      <vt:lpstr>       Проект по     компютърни архитектури </vt:lpstr>
      <vt:lpstr>План на презентацията</vt:lpstr>
      <vt:lpstr>  Моят проект </vt:lpstr>
      <vt:lpstr>Приложение на моят проект</vt:lpstr>
      <vt:lpstr>Основните части, които използвам за играчката</vt:lpstr>
      <vt:lpstr>Arduino UNO</vt:lpstr>
      <vt:lpstr>ESP8266 – Wi-fi module</vt:lpstr>
      <vt:lpstr>L9110 motor controller</vt:lpstr>
      <vt:lpstr>Aкумулатор  на 12 V , 7.5 Аh</vt:lpstr>
      <vt:lpstr>Схема на свързване </vt:lpstr>
      <vt:lpstr>Начин на свързване, за да може да се качи кодът</vt:lpstr>
      <vt:lpstr>Начин на свързване, за да може кодът зареден в wi-fi модула да се изпълни</vt:lpstr>
      <vt:lpstr>Благодаря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Проект по  компютърни архитектури </dc:title>
  <cp:lastModifiedBy>Na baba ti hvur4ilot</cp:lastModifiedBy>
  <cp:revision>25</cp:revision>
  <dcterms:modified xsi:type="dcterms:W3CDTF">2020-05-27T23:04:41Z</dcterms:modified>
</cp:coreProperties>
</file>